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4D0DC-A2EB-4613-8069-F3451EC65538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DA2F-ABB8-4709-BDD7-078BAEE7E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475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4D0DC-A2EB-4613-8069-F3451EC65538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DA2F-ABB8-4709-BDD7-078BAEE7E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74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4D0DC-A2EB-4613-8069-F3451EC65538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DA2F-ABB8-4709-BDD7-078BAEE7E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804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4D0DC-A2EB-4613-8069-F3451EC65538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DA2F-ABB8-4709-BDD7-078BAEE7E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04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4D0DC-A2EB-4613-8069-F3451EC65538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DA2F-ABB8-4709-BDD7-078BAEE7E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407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4D0DC-A2EB-4613-8069-F3451EC65538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DA2F-ABB8-4709-BDD7-078BAEE7E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031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4D0DC-A2EB-4613-8069-F3451EC65538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DA2F-ABB8-4709-BDD7-078BAEE7E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7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4D0DC-A2EB-4613-8069-F3451EC65538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DA2F-ABB8-4709-BDD7-078BAEE7E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468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4D0DC-A2EB-4613-8069-F3451EC65538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DA2F-ABB8-4709-BDD7-078BAEE7E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517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4D0DC-A2EB-4613-8069-F3451EC65538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DA2F-ABB8-4709-BDD7-078BAEE7E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294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4D0DC-A2EB-4613-8069-F3451EC65538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DA2F-ABB8-4709-BDD7-078BAEE7E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83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4D0DC-A2EB-4613-8069-F3451EC65538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6DA2F-ABB8-4709-BDD7-078BAEE7E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468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580" y="1219203"/>
            <a:ext cx="11193780" cy="1470025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Highway 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Planning &amp; 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Design</a:t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Lecture - 8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2971800"/>
            <a:ext cx="8321040" cy="2209800"/>
          </a:xfrm>
        </p:spPr>
        <p:txBody>
          <a:bodyPr>
            <a:normAutofit/>
          </a:bodyPr>
          <a:lstStyle/>
          <a:p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Designed and presented </a:t>
            </a:r>
          </a:p>
          <a:p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By</a:t>
            </a:r>
          </a:p>
          <a:p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Asst. Prof.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Dr. </a:t>
            </a:r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Raquim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Nihad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Zehawi</a:t>
            </a: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956970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660" y="228601"/>
            <a:ext cx="11685740" cy="6427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065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990600"/>
            <a:ext cx="11884925" cy="5609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10001" y="224337"/>
            <a:ext cx="41890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LENGTH OF RUNOFF</a:t>
            </a:r>
            <a:endParaRPr lang="en-US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04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0"/>
            <a:ext cx="8686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68322" y="2453649"/>
            <a:ext cx="3048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Times New Roman"/>
              </a:rPr>
              <a:t>Exhibit 3-28. </a:t>
            </a:r>
            <a:endParaRPr lang="en-US" b="1" dirty="0">
              <a:solidFill>
                <a:srgbClr val="002060"/>
              </a:solidFill>
              <a:latin typeface="Times New Roman"/>
            </a:endParaRPr>
          </a:p>
          <a:p>
            <a:pPr algn="ctr"/>
            <a:r>
              <a:rPr lang="en-US" b="1" dirty="0">
                <a:solidFill>
                  <a:srgbClr val="002060"/>
                </a:solidFill>
                <a:latin typeface="Times New Roman"/>
              </a:rPr>
              <a:t>Adjustment </a:t>
            </a:r>
            <a:r>
              <a:rPr lang="en-US" b="1" dirty="0">
                <a:solidFill>
                  <a:srgbClr val="002060"/>
                </a:solidFill>
                <a:latin typeface="Times New Roman"/>
              </a:rPr>
              <a:t>Factor for Number of Lanes Rotated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92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52401"/>
            <a:ext cx="47852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length of tangent runout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990600"/>
            <a:ext cx="11201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length of tangent runout is determined by the amount of adverse cross slope to be removed and the rate at which it is </a:t>
            </a:r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removed   </a:t>
            </a:r>
            <a:endParaRPr lang="en-US" sz="20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547" y="2209800"/>
            <a:ext cx="11822906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195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0458"/>
            <a:ext cx="10287000" cy="683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282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86199" y="152401"/>
            <a:ext cx="39116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SUPERELEVATION</a:t>
            </a:r>
            <a:endParaRPr lang="en-US" sz="32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984914"/>
            <a:ext cx="118281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inclination of the roadway toward the center of the curve is known as superelevation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" y="2205336"/>
            <a:ext cx="11506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a vehicle is moving around a circular 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curve it endures a centrifugal acceleration  </a:t>
            </a:r>
            <a:endParaRPr lang="en-US" sz="24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3024410"/>
            <a:ext cx="11201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order to balance the effect of the 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centrifugal 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acceleration, the road is inclined toward the center of the curve</a:t>
            </a:r>
          </a:p>
        </p:txBody>
      </p:sp>
    </p:spTree>
    <p:extLst>
      <p:ext uri="{BB962C8B-B14F-4D97-AF65-F5344CB8AC3E}">
        <p14:creationId xmlns:p14="http://schemas.microsoft.com/office/powerpoint/2010/main" val="319458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981" y="-6824"/>
            <a:ext cx="8867775" cy="360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303292" y="70945"/>
                <a:ext cx="1318886" cy="8637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rgbClr val="00B05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2400" b="1" i="1">
                              <a:solidFill>
                                <a:srgbClr val="00B05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𝒄</m:t>
                          </m:r>
                        </m:sub>
                      </m:sSub>
                      <m:r>
                        <a:rPr lang="en-US" sz="2400" b="1" i="1">
                          <a:solidFill>
                            <a:srgbClr val="00B05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solidFill>
                                    <a:srgbClr val="00B05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𝑽</m:t>
                              </m:r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00B05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2400" b="1" i="1">
                              <a:solidFill>
                                <a:srgbClr val="00B05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𝑹</m:t>
                          </m:r>
                        </m:den>
                      </m:f>
                    </m:oMath>
                  </m:oMathPara>
                </a14:m>
                <a:endParaRPr lang="en-US" sz="2400" b="1" i="1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292" y="70945"/>
                <a:ext cx="1318886" cy="86376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303293" y="906693"/>
                <a:ext cx="407105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Centrifugal force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FF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𝑭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𝒎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.</m:t>
                    </m:r>
                    <m:sSub>
                      <m:sSubPr>
                        <m:ctrlPr>
                          <a:rPr lang="en-US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𝒄</m:t>
                        </m:r>
                      </m:sub>
                    </m:sSub>
                  </m:oMath>
                </a14:m>
                <a:endParaRPr lang="en-US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293" y="906693"/>
                <a:ext cx="4071051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2395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2632461" y="1524001"/>
                <a:ext cx="1674817" cy="9076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𝑭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𝑾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𝒈</m:t>
                          </m:r>
                        </m:den>
                      </m:f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.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𝑽</m:t>
                              </m:r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𝑹</m:t>
                          </m:r>
                        </m:den>
                      </m:f>
                    </m:oMath>
                  </m:oMathPara>
                </a14:m>
                <a:endParaRPr lang="en-US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2461" y="1524001"/>
                <a:ext cx="1674817" cy="90762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241111" y="2514601"/>
            <a:ext cx="2803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the road surface</a:t>
            </a:r>
            <a:endParaRPr lang="en-US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344205" y="4649383"/>
                <a:ext cx="5113836" cy="9076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𝑾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𝒈</m:t>
                          </m:r>
                        </m:den>
                      </m:f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𝑽</m:t>
                              </m:r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𝑹</m:t>
                          </m:r>
                        </m:den>
                      </m:f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𝒄𝒐𝒔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𝜶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𝒇𝑾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𝒄𝒐𝒔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𝜶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𝑾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𝒔𝒊𝒏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𝜶</m:t>
                      </m:r>
                    </m:oMath>
                  </m:oMathPara>
                </a14:m>
                <a:endParaRPr lang="en-US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205" y="4649383"/>
                <a:ext cx="5113836" cy="90762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590903" y="3603152"/>
                <a:ext cx="601273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𝑭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𝒄𝒐𝒔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𝜶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𝑾</m:t>
                          </m:r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𝒄𝒐𝒔</m:t>
                          </m:r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𝜶</m:t>
                          </m:r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2400" b="1" i="1">
                              <a:solidFill>
                                <a:schemeClr val="tx2">
                                  <a:lumMod val="40000"/>
                                  <a:lumOff val="6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𝑭</m:t>
                          </m:r>
                          <m:r>
                            <a:rPr lang="en-US" sz="2400" b="1" i="1">
                              <a:solidFill>
                                <a:schemeClr val="tx2">
                                  <a:lumMod val="40000"/>
                                  <a:lumOff val="6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2400" b="1" i="1">
                              <a:solidFill>
                                <a:schemeClr val="tx2">
                                  <a:lumMod val="40000"/>
                                  <a:lumOff val="6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𝒔𝒊𝒏</m:t>
                          </m:r>
                          <m:r>
                            <a:rPr lang="en-US" sz="2400" b="1" i="1">
                              <a:solidFill>
                                <a:schemeClr val="tx2">
                                  <a:lumMod val="40000"/>
                                  <a:lumOff val="6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𝜶</m:t>
                          </m:r>
                        </m:e>
                      </m:d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𝑾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𝒔𝒊𝒏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𝜶</m:t>
                      </m:r>
                    </m:oMath>
                  </m:oMathPara>
                </a14:m>
                <a:endParaRPr lang="en-US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903" y="3603152"/>
                <a:ext cx="6012736" cy="461665"/>
              </a:xfrm>
              <a:prstGeom prst="rect">
                <a:avLst/>
              </a:prstGeom>
              <a:blipFill rotWithShape="0">
                <a:blip r:embed="rId7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6572932" y="4649383"/>
                <a:ext cx="2464136" cy="9076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𝑽</m:t>
                              </m:r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𝒈</m:t>
                          </m:r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𝑹</m:t>
                          </m:r>
                        </m:den>
                      </m:f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𝒇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𝒕𝒂𝒏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𝜶</m:t>
                      </m:r>
                    </m:oMath>
                  </m:oMathPara>
                </a14:m>
                <a:endParaRPr lang="en-US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2932" y="4649383"/>
                <a:ext cx="2464136" cy="90762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ight Arrow 11"/>
          <p:cNvSpPr/>
          <p:nvPr/>
        </p:nvSpPr>
        <p:spPr>
          <a:xfrm>
            <a:off x="967495" y="1885477"/>
            <a:ext cx="6858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5638800" y="5059762"/>
            <a:ext cx="6858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793839" y="6019800"/>
            <a:ext cx="6858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2133600" y="5658322"/>
                <a:ext cx="2137124" cy="84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𝑽</m:t>
                              </m:r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𝟏𝟐𝟕</m:t>
                          </m:r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𝑹</m:t>
                          </m:r>
                        </m:den>
                      </m:f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𝒇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𝒆</m:t>
                      </m:r>
                    </m:oMath>
                  </m:oMathPara>
                </a14:m>
                <a:endParaRPr lang="en-US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5658322"/>
                <a:ext cx="2137124" cy="84093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4891224" y="5881301"/>
            <a:ext cx="15640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in Km/h</a:t>
            </a:r>
            <a:endParaRPr lang="en-US" sz="24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26290" y="5847958"/>
            <a:ext cx="17059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in meters</a:t>
            </a:r>
            <a:endParaRPr lang="en-US" sz="24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839200" y="5847958"/>
            <a:ext cx="198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= 0.11 – 0.16</a:t>
            </a:r>
            <a:endParaRPr lang="en-US" sz="24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93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89" y="164910"/>
            <a:ext cx="10980421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3676760"/>
            <a:ext cx="10287001" cy="3181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218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9542" y="3810001"/>
            <a:ext cx="2502608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Radius</a:t>
            </a:r>
          </a:p>
        </p:txBody>
      </p:sp>
      <p:sp>
        <p:nvSpPr>
          <p:cNvPr id="5" name="Rectangle 4"/>
          <p:cNvSpPr/>
          <p:nvPr/>
        </p:nvSpPr>
        <p:spPr>
          <a:xfrm>
            <a:off x="269543" y="4495801"/>
            <a:ext cx="11506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minimum radius is a limiting value of curvature for a given design speed and is determined from the maximum rate of superelevation and the maximum side friction factor selected for design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52" y="5562600"/>
            <a:ext cx="4865399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69543" y="76201"/>
            <a:ext cx="4401398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Maximum Superelevation Rates</a:t>
            </a:r>
          </a:p>
        </p:txBody>
      </p:sp>
      <p:sp>
        <p:nvSpPr>
          <p:cNvPr id="7" name="Rectangle 6"/>
          <p:cNvSpPr/>
          <p:nvPr/>
        </p:nvSpPr>
        <p:spPr>
          <a:xfrm>
            <a:off x="339451" y="2089119"/>
            <a:ext cx="56831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 of area (i.e., rural or urban)</a:t>
            </a:r>
          </a:p>
        </p:txBody>
      </p:sp>
      <p:sp>
        <p:nvSpPr>
          <p:cNvPr id="8" name="Rectangle 7"/>
          <p:cNvSpPr/>
          <p:nvPr/>
        </p:nvSpPr>
        <p:spPr>
          <a:xfrm>
            <a:off x="269542" y="762001"/>
            <a:ext cx="115062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maximum rates of superelevation used on highways are controlled by four factors:</a:t>
            </a:r>
          </a:p>
        </p:txBody>
      </p:sp>
      <p:sp>
        <p:nvSpPr>
          <p:cNvPr id="9" name="Rectangle 8"/>
          <p:cNvSpPr/>
          <p:nvPr/>
        </p:nvSpPr>
        <p:spPr>
          <a:xfrm>
            <a:off x="339451" y="1329014"/>
            <a:ext cx="811874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Climate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conditions (i.e., frequency and amount of snow and ice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2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39450" y="1712163"/>
            <a:ext cx="78139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terrain conditions (i.e., flat, rolling, or mountainous)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39450" y="2458451"/>
            <a:ext cx="5943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 of very slow-moving vehicles</a:t>
            </a:r>
          </a:p>
        </p:txBody>
      </p:sp>
    </p:spTree>
    <p:extLst>
      <p:ext uri="{BB962C8B-B14F-4D97-AF65-F5344CB8AC3E}">
        <p14:creationId xmlns:p14="http://schemas.microsoft.com/office/powerpoint/2010/main" val="232703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8747"/>
            <a:ext cx="9372600" cy="6800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840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62200" y="198567"/>
            <a:ext cx="7924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Radius of a Highway Horizontal Curve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152401"/>
            <a:ext cx="1731564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939254"/>
            <a:ext cx="11049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existing horizontal curve </a:t>
            </a:r>
            <a:r>
              <a:rPr lang="en-US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</a:t>
            </a:r>
            <a:r>
              <a:rPr lang="en-US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radius of </a:t>
            </a:r>
            <a:r>
              <a:rPr lang="en-US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140 m, </a:t>
            </a:r>
            <a:r>
              <a:rPr lang="en-US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restricts </a:t>
            </a:r>
            <a:r>
              <a:rPr lang="en-US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posted </a:t>
            </a:r>
            <a:r>
              <a:rPr lang="en-US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speed limit on this section of the road to only </a:t>
            </a:r>
            <a:r>
              <a:rPr lang="en-US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63.6% </a:t>
            </a:r>
            <a:r>
              <a:rPr lang="en-US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design </a:t>
            </a:r>
            <a:r>
              <a:rPr lang="en-US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speed. </a:t>
            </a:r>
            <a:r>
              <a:rPr lang="en-US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the curve is to be improved so that its posted speed will be the </a:t>
            </a:r>
            <a:r>
              <a:rPr lang="en-US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speed, </a:t>
            </a:r>
            <a:r>
              <a:rPr lang="en-US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 </a:t>
            </a:r>
            <a:r>
              <a:rPr lang="en-US" b="1" i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radius</a:t>
            </a:r>
            <a:r>
              <a:rPr lang="en-US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new curve.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304800" y="1906649"/>
                <a:ext cx="3124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dirty="0">
                        <a:solidFill>
                          <a:schemeClr val="accent2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𝒆</m:t>
                    </m:r>
                    <m:r>
                      <a:rPr lang="en-US" b="1" i="1" dirty="0">
                        <a:solidFill>
                          <a:schemeClr val="accent2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b="1" i="1" dirty="0">
                        <a:solidFill>
                          <a:schemeClr val="accent2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𝟎</m:t>
                    </m:r>
                    <m:r>
                      <a:rPr lang="en-US" b="1" i="1" dirty="0">
                        <a:solidFill>
                          <a:schemeClr val="accent2"/>
                        </a:solidFill>
                        <a:latin typeface="Cambria Math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b="1" i="1" dirty="0">
                        <a:solidFill>
                          <a:schemeClr val="accent2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𝟎𝟖</m:t>
                    </m:r>
                    <m:r>
                      <a:rPr lang="en-US" b="1" i="1" dirty="0">
                        <a:solidFill>
                          <a:schemeClr val="accent2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1" i="1" dirty="0">
                        <a:solidFill>
                          <a:schemeClr val="accent2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𝒇𝒐𝒓</m:t>
                    </m:r>
                    <m:r>
                      <a:rPr lang="en-US" b="1" i="1" dirty="0">
                        <a:solidFill>
                          <a:schemeClr val="accent2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1" i="1" dirty="0">
                        <a:solidFill>
                          <a:schemeClr val="accent2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𝒃𝒐𝒕𝒉</m:t>
                    </m:r>
                    <m:r>
                      <a:rPr lang="en-US" b="1" i="1" dirty="0">
                        <a:solidFill>
                          <a:schemeClr val="accent2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1" i="1" dirty="0">
                        <a:solidFill>
                          <a:schemeClr val="accent2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𝒄𝒖𝒓𝒗𝒆𝒔</m:t>
                    </m:r>
                  </m:oMath>
                </a14:m>
                <a:r>
                  <a:rPr lang="en-US" b="1" i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906649"/>
                <a:ext cx="3124200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2413248" y="2335570"/>
                <a:ext cx="246707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1" dirty="0">
                    <a:solidFill>
                      <a:schemeClr val="accent3">
                        <a:lumMod val="50000"/>
                      </a:schemeClr>
                    </a:solidFill>
                    <a:cs typeface="Times New Roman" panose="02020603050405020304" pitchFamily="18" charset="0"/>
                  </a:rPr>
                  <a:t>Assume that </a:t>
                </a:r>
                <a14:m>
                  <m:oMath xmlns:m="http://schemas.openxmlformats.org/officeDocument/2006/math">
                    <m:r>
                      <a:rPr lang="en-US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/>
                        <a:cs typeface="Times New Roman" panose="02020603050405020304" pitchFamily="18" charset="0"/>
                      </a:rPr>
                      <m:t>𝒇</m:t>
                    </m:r>
                    <m:r>
                      <a:rPr lang="en-US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/>
                        <a:cs typeface="Times New Roman" panose="02020603050405020304" pitchFamily="18" charset="0"/>
                      </a:rPr>
                      <m:t>𝟎</m:t>
                    </m:r>
                    <m:r>
                      <a:rPr lang="en-US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/>
                        <a:cs typeface="Times New Roman" panose="02020603050405020304" pitchFamily="18" charset="0"/>
                      </a:rPr>
                      <m:t>𝟏𝟓</m:t>
                    </m:r>
                    <m:r>
                      <a:rPr lang="en-US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b="1" i="1" dirty="0">
                  <a:solidFill>
                    <a:schemeClr val="accent3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3248" y="2335570"/>
                <a:ext cx="2467076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2222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606635" y="3036627"/>
                <a:ext cx="2137124" cy="84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𝑽</m:t>
                              </m:r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𝟏𝟐𝟕</m:t>
                          </m:r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𝑹</m:t>
                          </m:r>
                        </m:den>
                      </m:f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𝒇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𝒆</m:t>
                      </m:r>
                    </m:oMath>
                  </m:oMathPara>
                </a14:m>
                <a:endParaRPr lang="en-US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635" y="3036627"/>
                <a:ext cx="2137124" cy="84093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304801" y="2285080"/>
            <a:ext cx="1180131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  <a:endParaRPr 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3646787" y="3034704"/>
                <a:ext cx="4022191" cy="8428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𝟎</m:t>
                              </m:r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𝟔𝟑𝟔</m:t>
                              </m:r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𝑫𝑺</m:t>
                              </m:r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𝟏𝟐𝟕</m:t>
                          </m:r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𝟏𝟒𝟎</m:t>
                          </m:r>
                        </m:den>
                      </m:f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𝟏𝟓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𝟎𝟖</m:t>
                      </m:r>
                    </m:oMath>
                  </m:oMathPara>
                </a14:m>
                <a:endParaRPr lang="en-US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6787" y="3034704"/>
                <a:ext cx="4022191" cy="84285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8686801" y="3272429"/>
                <a:ext cx="249561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𝑫𝑺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𝟏𝟎𝟎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𝒌𝒎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𝒉</m:t>
                      </m:r>
                    </m:oMath>
                  </m:oMathPara>
                </a14:m>
                <a:endParaRPr lang="en-US" sz="2400" b="1" i="1" dirty="0">
                  <a:solidFill>
                    <a:srgbClr val="FF0000"/>
                  </a:solidFill>
                  <a:latin typeface="Cambria Math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6801" y="3272429"/>
                <a:ext cx="2495619" cy="461665"/>
              </a:xfrm>
              <a:prstGeom prst="rect">
                <a:avLst/>
              </a:prstGeom>
              <a:blipFill rotWithShape="0">
                <a:blip r:embed="rId6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330959" y="4191000"/>
                <a:ext cx="863614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chemeClr val="accent3">
                        <a:lumMod val="50000"/>
                      </a:schemeClr>
                    </a:solidFill>
                    <a:cs typeface="Times New Roman" panose="02020603050405020304" pitchFamily="18" charset="0"/>
                  </a:rPr>
                  <a:t>Check assumption for 63.6% of DS in Table  </a:t>
                </a:r>
                <a14:m>
                  <m:oMath xmlns:m="http://schemas.openxmlformats.org/officeDocument/2006/math">
                    <m:r>
                      <a:rPr lang="en-US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/>
                        <a:cs typeface="Times New Roman" panose="02020603050405020304" pitchFamily="18" charset="0"/>
                      </a:rPr>
                      <m:t>𝒇</m:t>
                    </m:r>
                    <m:r>
                      <a:rPr lang="en-US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/>
                        <a:cs typeface="Times New Roman" panose="02020603050405020304" pitchFamily="18" charset="0"/>
                      </a:rPr>
                      <m:t>𝟎</m:t>
                    </m:r>
                    <m:r>
                      <a:rPr lang="en-US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/>
                        <a:cs typeface="Times New Roman" panose="02020603050405020304" pitchFamily="18" charset="0"/>
                      </a:rPr>
                      <m:t>𝟏𝟓</m:t>
                    </m:r>
                  </m:oMath>
                </a14:m>
                <a:r>
                  <a:rPr lang="en-US" dirty="0">
                    <a:solidFill>
                      <a:schemeClr val="accent3">
                        <a:lumMod val="50000"/>
                      </a:schemeClr>
                    </a:solidFill>
                  </a:rPr>
                  <a:t> </a:t>
                </a:r>
                <a:r>
                  <a:rPr lang="en-US" b="1" dirty="0">
                    <a:solidFill>
                      <a:schemeClr val="accent3">
                        <a:lumMod val="50000"/>
                      </a:schemeClr>
                    </a:solidFill>
                    <a:cs typeface="Times New Roman" panose="02020603050405020304" pitchFamily="18" charset="0"/>
                  </a:rPr>
                  <a:t>is </a:t>
                </a:r>
                <a:r>
                  <a:rPr lang="en-US" b="1" dirty="0">
                    <a:solidFill>
                      <a:schemeClr val="accent3">
                        <a:lumMod val="50000"/>
                      </a:schemeClr>
                    </a:solidFill>
                    <a:cs typeface="Times New Roman" panose="02020603050405020304" pitchFamily="18" charset="0"/>
                  </a:rPr>
                  <a:t>acceptable and for DS </a:t>
                </a:r>
                <a14:m>
                  <m:oMath xmlns:m="http://schemas.openxmlformats.org/officeDocument/2006/math">
                    <m:r>
                      <a:rPr lang="en-US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/>
                        <a:cs typeface="Times New Roman" panose="02020603050405020304" pitchFamily="18" charset="0"/>
                      </a:rPr>
                      <m:t>𝒇</m:t>
                    </m:r>
                    <m:r>
                      <a:rPr lang="en-US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/>
                        <a:cs typeface="Times New Roman" panose="02020603050405020304" pitchFamily="18" charset="0"/>
                      </a:rPr>
                      <m:t>𝟎</m:t>
                    </m:r>
                    <m:r>
                      <a:rPr lang="en-US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/>
                        <a:cs typeface="Times New Roman" panose="02020603050405020304" pitchFamily="18" charset="0"/>
                      </a:rPr>
                      <m:t>𝟏𝟐</m:t>
                    </m:r>
                  </m:oMath>
                </a14:m>
                <a:r>
                  <a:rPr lang="en-US" b="1" dirty="0">
                    <a:solidFill>
                      <a:schemeClr val="accent3">
                        <a:lumMod val="50000"/>
                      </a:schemeClr>
                    </a:solidFill>
                    <a:cs typeface="Times New Roman" panose="02020603050405020304" pitchFamily="18" charset="0"/>
                  </a:rPr>
                  <a:t> </a:t>
                </a:r>
                <a:endParaRPr lang="en-US" b="1" dirty="0">
                  <a:solidFill>
                    <a:schemeClr val="accent3">
                      <a:lumMod val="50000"/>
                    </a:schemeClr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959" y="4191000"/>
                <a:ext cx="8636147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565" t="-10000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525321" y="4876800"/>
                <a:ext cx="2393604" cy="9083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𝑽</m:t>
                              </m:r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𝟏𝟐𝟕</m:t>
                          </m:r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𝒇</m:t>
                          </m:r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𝒆</m:t>
                          </m:r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𝑹</m:t>
                      </m:r>
                    </m:oMath>
                  </m:oMathPara>
                </a14:m>
                <a:endParaRPr lang="en-US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321" y="4876800"/>
                <a:ext cx="2393604" cy="90839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ight Arrow 15"/>
          <p:cNvSpPr/>
          <p:nvPr/>
        </p:nvSpPr>
        <p:spPr>
          <a:xfrm>
            <a:off x="2762534" y="3426773"/>
            <a:ext cx="6858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7772400" y="3426773"/>
            <a:ext cx="6858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3132730" y="5238662"/>
            <a:ext cx="6858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8168883" y="5253658"/>
            <a:ext cx="6858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3818530" y="4891796"/>
                <a:ext cx="3850447" cy="9083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𝑹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𝟏𝟎𝟎</m:t>
                              </m:r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𝟏𝟐𝟕</m:t>
                          </m:r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𝟎</m:t>
                          </m:r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𝟏𝟐</m:t>
                          </m:r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𝟎</m:t>
                          </m:r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𝟎𝟖</m:t>
                          </m:r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530" y="4891796"/>
                <a:ext cx="3850447" cy="90839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9261143" y="5100163"/>
                <a:ext cx="22860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𝑹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𝟑𝟗𝟑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𝟕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𝒎</m:t>
                      </m:r>
                    </m:oMath>
                  </m:oMathPara>
                </a14:m>
                <a:endParaRPr lang="en-US" sz="2400" b="1" i="1" dirty="0">
                  <a:solidFill>
                    <a:srgbClr val="FF0000"/>
                  </a:solidFill>
                  <a:latin typeface="Cambria Math"/>
                  <a:ea typeface="Cambria Math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1143" y="5100163"/>
                <a:ext cx="2286000" cy="46166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930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1055" y="3352800"/>
            <a:ext cx="1149369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Tangent Runout </a:t>
            </a:r>
            <a:r>
              <a:rPr 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Length:</a:t>
            </a:r>
          </a:p>
          <a:p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length required to transition the outside lane of the roadway from a normal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crowned section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a point where the outside lane have zero (flat) cross slope</a:t>
            </a:r>
          </a:p>
        </p:txBody>
      </p:sp>
      <p:sp>
        <p:nvSpPr>
          <p:cNvPr id="5" name="Rectangle 4"/>
          <p:cNvSpPr/>
          <p:nvPr/>
        </p:nvSpPr>
        <p:spPr>
          <a:xfrm>
            <a:off x="358823" y="5105400"/>
            <a:ext cx="1139815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Superelevation runoff length:</a:t>
            </a:r>
          </a:p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length of highway section required to achieve a full superelevated section from a flat section is known a superelevation runoff.</a:t>
            </a:r>
          </a:p>
        </p:txBody>
      </p:sp>
      <p:sp>
        <p:nvSpPr>
          <p:cNvPr id="2" name="Rectangle 1"/>
          <p:cNvSpPr/>
          <p:nvPr/>
        </p:nvSpPr>
        <p:spPr>
          <a:xfrm>
            <a:off x="3581400" y="152399"/>
            <a:ext cx="4320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Transition Design Controls</a:t>
            </a:r>
          </a:p>
        </p:txBody>
      </p:sp>
      <p:sp>
        <p:nvSpPr>
          <p:cNvPr id="3" name="Rectangle 2"/>
          <p:cNvSpPr/>
          <p:nvPr/>
        </p:nvSpPr>
        <p:spPr>
          <a:xfrm>
            <a:off x="190500" y="751301"/>
            <a:ext cx="1173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design of transition sections includes consideration of transitions in the roadway </a:t>
            </a:r>
            <a:r>
              <a:rPr lang="en-US" dirty="0"/>
              <a:t>cross slope </a:t>
            </a:r>
            <a:r>
              <a:rPr lang="en-US" dirty="0"/>
              <a:t>and possible transition curves incorporated in the horizontal alignment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1668481"/>
            <a:ext cx="345242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superelevation transition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7768208" y="1668480"/>
            <a:ext cx="2929007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Alignment transition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412845" y="2413338"/>
            <a:ext cx="110171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superelevation transition section consists of the superelevation runoff and tangent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runout sections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31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04801"/>
            <a:ext cx="3967176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Tangent-to-Curve Transition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1295401"/>
            <a:ext cx="56325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length of superelevation runoff</a:t>
            </a:r>
          </a:p>
        </p:txBody>
      </p:sp>
      <p:sp>
        <p:nvSpPr>
          <p:cNvPr id="3" name="Rectangle 2"/>
          <p:cNvSpPr/>
          <p:nvPr/>
        </p:nvSpPr>
        <p:spPr>
          <a:xfrm>
            <a:off x="609600" y="1905001"/>
            <a:ext cx="11049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0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appearance</a:t>
            </a:r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0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comfort</a:t>
            </a:r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length </a:t>
            </a:r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superelevation </a:t>
            </a:r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runoff should be based on a </a:t>
            </a:r>
            <a:r>
              <a:rPr lang="en-US" sz="20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maximum acceptable difference </a:t>
            </a:r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 </a:t>
            </a:r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longitudinal </a:t>
            </a:r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grades of the axis of rotation and the edge of pavement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2967335"/>
            <a:ext cx="11049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maximum relative gradient is varied with design speed to provide </a:t>
            </a:r>
            <a:r>
              <a:rPr lang="en-US" sz="20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longer runoff lengths</a:t>
            </a:r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at </a:t>
            </a:r>
            <a:r>
              <a:rPr lang="en-US" sz="20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speeds and </a:t>
            </a:r>
            <a:r>
              <a:rPr lang="en-US" sz="20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shorter lengths at lower speeds</a:t>
            </a:r>
          </a:p>
        </p:txBody>
      </p:sp>
      <p:sp>
        <p:nvSpPr>
          <p:cNvPr id="6" name="Rectangle 5"/>
          <p:cNvSpPr/>
          <p:nvPr/>
        </p:nvSpPr>
        <p:spPr>
          <a:xfrm>
            <a:off x="557283" y="4191000"/>
            <a:ext cx="110808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relative gradients of </a:t>
            </a:r>
            <a:r>
              <a:rPr lang="en-US" sz="20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0.80 and 0.35 </a:t>
            </a:r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percent </a:t>
            </a:r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 acceptable runoff lengths for </a:t>
            </a:r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speeds </a:t>
            </a:r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0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and 130 km/h </a:t>
            </a:r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and 80 mph</a:t>
            </a:r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], respectively</a:t>
            </a:r>
          </a:p>
        </p:txBody>
      </p:sp>
    </p:spTree>
    <p:extLst>
      <p:ext uri="{BB962C8B-B14F-4D97-AF65-F5344CB8AC3E}">
        <p14:creationId xmlns:p14="http://schemas.microsoft.com/office/powerpoint/2010/main" val="279230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552</Words>
  <Application>Microsoft Office PowerPoint</Application>
  <PresentationFormat>Widescreen</PresentationFormat>
  <Paragraphs>59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Times New Roman</vt:lpstr>
      <vt:lpstr>Office Theme</vt:lpstr>
      <vt:lpstr>Highway Planning &amp; Design Lecture - 8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Highway Planning &amp; Design Lecture - 8</dc:title>
  <dc:creator>raquim r</dc:creator>
  <cp:lastModifiedBy>raquim r</cp:lastModifiedBy>
  <cp:revision>1</cp:revision>
  <dcterms:created xsi:type="dcterms:W3CDTF">2018-11-18T20:05:04Z</dcterms:created>
  <dcterms:modified xsi:type="dcterms:W3CDTF">2018-11-18T20:05:19Z</dcterms:modified>
</cp:coreProperties>
</file>