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7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0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4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3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1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9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8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4D0DC-A2EB-4613-8069-F3451EC65538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DA2F-ABB8-4709-BDD7-078BAEE7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6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- 8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Raquim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Nihad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5697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60" y="228601"/>
            <a:ext cx="11685740" cy="642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6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990600"/>
            <a:ext cx="11884925" cy="560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1" y="224337"/>
            <a:ext cx="4189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LENGTH OF RUNOFF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868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8322" y="2453649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/>
              </a:rPr>
              <a:t>Exhibit 3-28. </a:t>
            </a:r>
            <a:endParaRPr lang="en-US" b="1" dirty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/>
              </a:rPr>
              <a:t>Adjustment </a:t>
            </a:r>
            <a:r>
              <a:rPr lang="en-US" b="1" dirty="0">
                <a:solidFill>
                  <a:srgbClr val="002060"/>
                </a:solidFill>
                <a:latin typeface="Times New Roman"/>
              </a:rPr>
              <a:t>Factor for Number of Lanes Rotated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1"/>
            <a:ext cx="4785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length of tangent runout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1120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tangent runout is determined by the amount of adverse cross slope to be removed and the rate at which it is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removed   </a:t>
            </a:r>
            <a:endParaRPr lang="en-US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47" y="2209800"/>
            <a:ext cx="1182290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9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458"/>
            <a:ext cx="10287000" cy="683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8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199" y="152401"/>
            <a:ext cx="39116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SUPERELEVATION</a:t>
            </a:r>
            <a:endParaRPr lang="en-US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84914"/>
            <a:ext cx="11828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inclination of the roadway toward the center of the curve is known as superelevation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205336"/>
            <a:ext cx="11506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vehicle is moving around a circular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it endures a centrifugal acceleration  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24410"/>
            <a:ext cx="1120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balance the effect of the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centrifugal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acceleration, the road is inclined toward the center of the curve</a:t>
            </a:r>
          </a:p>
        </p:txBody>
      </p:sp>
    </p:spTree>
    <p:extLst>
      <p:ext uri="{BB962C8B-B14F-4D97-AF65-F5344CB8AC3E}">
        <p14:creationId xmlns:p14="http://schemas.microsoft.com/office/powerpoint/2010/main" val="31945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81" y="-6824"/>
            <a:ext cx="886777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3292" y="70945"/>
                <a:ext cx="1318886" cy="8637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92" y="70945"/>
                <a:ext cx="1318886" cy="8637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03293" y="906693"/>
                <a:ext cx="40710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Centrifugal force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𝑭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𝒎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</m:oMath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93" y="906693"/>
                <a:ext cx="407105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39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632461" y="1524001"/>
                <a:ext cx="1674817" cy="9076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𝑭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𝒈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461" y="1524001"/>
                <a:ext cx="1674817" cy="90762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41111" y="2514601"/>
            <a:ext cx="2803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road surface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44205" y="4649383"/>
                <a:ext cx="5113836" cy="9076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𝒈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𝒄𝒐𝒔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𝒇𝑾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𝒄𝒐𝒔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𝑾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𝒔𝒊𝒏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𝜶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05" y="4649383"/>
                <a:ext cx="5113836" cy="90762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90903" y="3603152"/>
                <a:ext cx="60127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𝑭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𝒄𝒐𝒔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𝑾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𝒄𝒐𝒔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𝜶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𝑭</m:t>
                          </m:r>
                          <m:r>
                            <a:rPr lang="en-US" sz="2400" b="1" i="1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𝒔𝒊𝒏</m:t>
                          </m:r>
                          <m:r>
                            <a:rPr lang="en-US" sz="2400" b="1" i="1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𝜶</m:t>
                          </m:r>
                        </m:e>
                      </m:d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𝑾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𝒔𝒊𝒏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𝜶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03" y="3603152"/>
                <a:ext cx="6012736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572932" y="4649383"/>
                <a:ext cx="2464136" cy="9076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𝒈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𝒕𝒂𝒏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𝜶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932" y="4649383"/>
                <a:ext cx="2464136" cy="9076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967495" y="188547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638800" y="5059762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93839" y="6019800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133600" y="5658322"/>
                <a:ext cx="2137124" cy="84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𝟏𝟐𝟕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𝒆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58322"/>
                <a:ext cx="2137124" cy="84093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4891224" y="5881301"/>
            <a:ext cx="1564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in Km/h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26290" y="5847958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in meters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39200" y="5847958"/>
            <a:ext cx="198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0.11 – 0.16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89" y="164910"/>
            <a:ext cx="1098042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676760"/>
            <a:ext cx="10287001" cy="318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1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542" y="3810001"/>
            <a:ext cx="250260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Radius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543" y="4495801"/>
            <a:ext cx="1150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minimum radius is a limiting value of curvature for a given design speed and is determined from the maximum rate of superelevation and the maximum side friction factor selected for design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5562600"/>
            <a:ext cx="4865399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9543" y="76201"/>
            <a:ext cx="440139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Superelevation Rates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9451" y="2089119"/>
            <a:ext cx="5683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area (i.e., rural or urban)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9542" y="762001"/>
            <a:ext cx="11506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rates of superelevation used on highways are controlled by four factors: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451" y="1329014"/>
            <a:ext cx="8118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(i.e., frequency and amount of snow and ice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450" y="1712163"/>
            <a:ext cx="7813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terrain conditions (i.e., flat, rolling, or mountainous)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450" y="2458451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very slow-moving vehicles</a:t>
            </a:r>
          </a:p>
        </p:txBody>
      </p:sp>
    </p:spTree>
    <p:extLst>
      <p:ext uri="{BB962C8B-B14F-4D97-AF65-F5344CB8AC3E}">
        <p14:creationId xmlns:p14="http://schemas.microsoft.com/office/powerpoint/2010/main" val="23270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747"/>
            <a:ext cx="9372600" cy="680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4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98567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Radius of a Highway Horizontal Curve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52401"/>
            <a:ext cx="173156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939254"/>
            <a:ext cx="1104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existing horizontal curve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radius of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m,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restricts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posted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 limit on this section of the road to only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63.6%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design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speed.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curve is to be improved so that its posted speed will be the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speed,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radius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new curve.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4800" y="1906649"/>
                <a:ext cx="3124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𝟎𝟖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𝒇𝒐𝒓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𝒃𝒐𝒕𝒉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 dirty="0">
                        <a:solidFill>
                          <a:schemeClr val="accent2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𝒄𝒖𝒓𝒗𝒆𝒔</m:t>
                    </m:r>
                  </m:oMath>
                </a14:m>
                <a:r>
                  <a:rPr lang="en-US" b="1" i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906649"/>
                <a:ext cx="3124200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413248" y="2335570"/>
                <a:ext cx="24670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chemeClr val="accent3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Assume that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𝒇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b="1" i="1" dirty="0">
                  <a:solidFill>
                    <a:schemeClr val="accent3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248" y="2335570"/>
                <a:ext cx="246707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22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06635" y="3036627"/>
                <a:ext cx="2137124" cy="84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𝟏𝟐𝟕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𝒆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35" y="3036627"/>
                <a:ext cx="2137124" cy="84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04801" y="2285080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646787" y="3034704"/>
                <a:ext cx="4022191" cy="842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𝟔𝟑𝟔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𝑫𝑺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𝟏𝟐𝟕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𝟏𝟒𝟎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𝟏𝟓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𝟎𝟖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787" y="3034704"/>
                <a:ext cx="4022191" cy="8428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8686801" y="3272429"/>
                <a:ext cx="24956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𝑫𝑺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𝟏𝟎𝟎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𝒌𝒎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1" y="3272429"/>
                <a:ext cx="2495619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30959" y="4191000"/>
                <a:ext cx="86361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accent3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Check assumption for 63.6% of DS in Table 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𝒇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𝟏𝟓</m:t>
                    </m:r>
                  </m:oMath>
                </a14:m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en-US" b="1" dirty="0">
                    <a:solidFill>
                      <a:schemeClr val="accent3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is </a:t>
                </a:r>
                <a:r>
                  <a:rPr lang="en-US" b="1" dirty="0">
                    <a:solidFill>
                      <a:schemeClr val="accent3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acceptable and for DS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𝒇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𝟏𝟐</m:t>
                    </m:r>
                  </m:oMath>
                </a14:m>
                <a:r>
                  <a:rPr lang="en-US" b="1" dirty="0">
                    <a:solidFill>
                      <a:schemeClr val="accent3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 </a:t>
                </a:r>
                <a:endParaRPr lang="en-US" b="1" dirty="0">
                  <a:solidFill>
                    <a:schemeClr val="accent3">
                      <a:lumMod val="50000"/>
                    </a:schemeClr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59" y="4191000"/>
                <a:ext cx="863614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65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25321" y="4876800"/>
                <a:ext cx="2393604" cy="908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𝟏𝟐𝟕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𝒇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𝒆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21" y="4876800"/>
                <a:ext cx="2393604" cy="9083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2762534" y="3426773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772400" y="3426773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132730" y="5238662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8168883" y="5253658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818530" y="4891796"/>
                <a:ext cx="3850447" cy="9083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𝟏𝟎𝟎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𝟏𝟐𝟕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𝟏𝟐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𝟎𝟖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30" y="4891796"/>
                <a:ext cx="3850447" cy="90839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9261143" y="5100163"/>
                <a:ext cx="2286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𝟑𝟗𝟑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1143" y="5100163"/>
                <a:ext cx="228600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3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055" y="3352800"/>
            <a:ext cx="114936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Tangent Runout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Length:</a:t>
            </a:r>
          </a:p>
          <a:p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required to transition the outside lane of the roadway from a normal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crowned section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 point where the outside lane have zero (flat) cross slope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823" y="5105400"/>
            <a:ext cx="113981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Superelevation runoff length: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highway section required to achieve a full superelevated section from a flat section is known a superelevation runoff.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81400" y="152399"/>
            <a:ext cx="4320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Design Controls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" y="751301"/>
            <a:ext cx="1173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design of transition sections includes consideration of transitions in the roadway </a:t>
            </a:r>
            <a:r>
              <a:rPr lang="en-US" dirty="0"/>
              <a:t>cross slope </a:t>
            </a:r>
            <a:r>
              <a:rPr lang="en-US" dirty="0"/>
              <a:t>and possible transition curves incorporated in the horizontal alignment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668481"/>
            <a:ext cx="345242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superelevation transition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768208" y="1668480"/>
            <a:ext cx="292900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Alignment transition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12845" y="2413338"/>
            <a:ext cx="11017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superelevation transition section consists of the superelevation runoff and tangent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runout sections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1"/>
            <a:ext cx="39671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Tangent-to-Curve Transition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295401"/>
            <a:ext cx="5632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length of superelevation runoff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905001"/>
            <a:ext cx="1104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appearance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length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superelevation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runoff should be based on a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acceptable difference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longitudinal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 of the axis of rotation and the edge of pavement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967335"/>
            <a:ext cx="1104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relative gradient is varied with design speed to provide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 runoff lengths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speeds and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 lengths at lower speeds</a:t>
            </a:r>
          </a:p>
        </p:txBody>
      </p:sp>
      <p:sp>
        <p:nvSpPr>
          <p:cNvPr id="6" name="Rectangle 5"/>
          <p:cNvSpPr/>
          <p:nvPr/>
        </p:nvSpPr>
        <p:spPr>
          <a:xfrm>
            <a:off x="557283" y="4191000"/>
            <a:ext cx="11080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gradients of </a:t>
            </a:r>
            <a:r>
              <a:rPr lang="en-US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0.80 and 0.35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acceptable runoff lengths for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speeds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and 130 km/h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and 80 mph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7923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Highway Planning &amp; Design Lecture - 8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- 8</dc:title>
  <dc:creator>raquim r</dc:creator>
  <cp:lastModifiedBy>raquim r</cp:lastModifiedBy>
  <cp:revision>1</cp:revision>
  <dcterms:created xsi:type="dcterms:W3CDTF">2018-11-18T20:05:04Z</dcterms:created>
  <dcterms:modified xsi:type="dcterms:W3CDTF">2018-11-18T20:05:19Z</dcterms:modified>
</cp:coreProperties>
</file>